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1" r:id="rId2"/>
    <p:sldId id="426" r:id="rId3"/>
    <p:sldId id="470" r:id="rId4"/>
    <p:sldId id="527" r:id="rId5"/>
    <p:sldId id="523" r:id="rId6"/>
    <p:sldId id="524" r:id="rId7"/>
    <p:sldId id="526" r:id="rId8"/>
    <p:sldId id="534" r:id="rId9"/>
    <p:sldId id="525" r:id="rId10"/>
    <p:sldId id="516" r:id="rId11"/>
    <p:sldId id="529" r:id="rId12"/>
    <p:sldId id="528" r:id="rId13"/>
    <p:sldId id="531" r:id="rId14"/>
    <p:sldId id="530" r:id="rId15"/>
    <p:sldId id="517" r:id="rId16"/>
    <p:sldId id="532" r:id="rId17"/>
    <p:sldId id="533" r:id="rId18"/>
  </p:sldIdLst>
  <p:sldSz cx="9144000" cy="6858000" type="screen4x3"/>
  <p:notesSz cx="6854825" cy="9713913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Trebuchet MS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Trebuchet MS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Trebuchet MS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Trebuchet M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E24"/>
    <a:srgbClr val="0066FF"/>
    <a:srgbClr val="3399FF"/>
    <a:srgbClr val="F09E0A"/>
    <a:srgbClr val="B4A89A"/>
    <a:srgbClr val="F292C2"/>
    <a:srgbClr val="F9EE5D"/>
    <a:srgbClr val="F4F16B"/>
    <a:srgbClr val="959FBD"/>
    <a:srgbClr val="7B91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8778" autoAdjust="0"/>
  </p:normalViewPr>
  <p:slideViewPr>
    <p:cSldViewPr snapToGrid="0">
      <p:cViewPr varScale="1">
        <p:scale>
          <a:sx n="158" d="100"/>
          <a:sy n="158" d="100"/>
        </p:scale>
        <p:origin x="2082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3025" y="0"/>
            <a:ext cx="297021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26550"/>
            <a:ext cx="297021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3025" y="9226550"/>
            <a:ext cx="297021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E70E6151-C4B5-4443-BDBC-B17667D8BF68}" type="slidenum">
              <a:rPr lang="nl-NL"/>
              <a:pPr>
                <a:defRPr/>
              </a:pPr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1983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0212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65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8538" y="728663"/>
            <a:ext cx="4857750" cy="3643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14863"/>
            <a:ext cx="5026025" cy="437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28138"/>
            <a:ext cx="297021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28138"/>
            <a:ext cx="2970212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219F9361-0134-4E5D-B881-7CA1A5F5F3C1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10393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eaLnBrk="1" hangingPunct="1"/>
            <a:fld id="{973C30B4-AB46-45CA-AA3C-DDA9C2F4D3FB}" type="slidenum">
              <a:rPr lang="en-GB" sz="1200" smtClean="0">
                <a:latin typeface="Times New Roman" pitchFamily="18" charset="0"/>
              </a:rPr>
              <a:pPr eaLnBrk="1" hangingPunct="1"/>
              <a:t>1</a:t>
            </a:fld>
            <a:endParaRPr lang="en-GB" sz="1200" dirty="0" smtClean="0">
              <a:latin typeface="Times New Roman" pitchFamily="18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279545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809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600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9614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630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232618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168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743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387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55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75142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4199314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84C98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nl-NL" sz="2400">
              <a:latin typeface="Times New Roman" pitchFamily="18" charset="0"/>
            </a:endParaRPr>
          </a:p>
        </p:txBody>
      </p:sp>
      <p:sp>
        <p:nvSpPr>
          <p:cNvPr id="1033" name="Rectangle 9"/>
          <p:cNvSpPr>
            <a:spLocks noChangeArrowheads="1"/>
          </p:cNvSpPr>
          <p:nvPr userDrawn="1"/>
        </p:nvSpPr>
        <p:spPr bwMode="auto">
          <a:xfrm>
            <a:off x="0" y="446088"/>
            <a:ext cx="9144000" cy="6129337"/>
          </a:xfrm>
          <a:prstGeom prst="rect">
            <a:avLst/>
          </a:prstGeom>
          <a:solidFill>
            <a:srgbClr val="D6C174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1034" name="Rectangle 10"/>
          <p:cNvSpPr>
            <a:spLocks noChangeAspect="1" noChangeArrowheads="1"/>
          </p:cNvSpPr>
          <p:nvPr userDrawn="1"/>
        </p:nvSpPr>
        <p:spPr bwMode="auto">
          <a:xfrm>
            <a:off x="101600" y="565150"/>
            <a:ext cx="8947150" cy="589438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nl-NL"/>
          </a:p>
        </p:txBody>
      </p:sp>
      <p:sp>
        <p:nvSpPr>
          <p:cNvPr id="1036" name="Text Box 12"/>
          <p:cNvSpPr txBox="1">
            <a:spLocks noChangeArrowheads="1"/>
          </p:cNvSpPr>
          <p:nvPr userDrawn="1"/>
        </p:nvSpPr>
        <p:spPr bwMode="auto">
          <a:xfrm>
            <a:off x="109538" y="6651625"/>
            <a:ext cx="1733550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8000" tIns="10800" rIns="18000" bIns="10800">
            <a:spAutoFit/>
          </a:bodyPr>
          <a:lstStyle/>
          <a:p>
            <a:pPr>
              <a:defRPr/>
            </a:pPr>
            <a:r>
              <a:rPr lang="nl-NL" sz="700" dirty="0">
                <a:latin typeface="Verdana" pitchFamily="34" charset="0"/>
              </a:rPr>
              <a:t>Jan-Willem </a:t>
            </a:r>
            <a:r>
              <a:rPr lang="nl-NL" sz="700">
                <a:latin typeface="Verdana" pitchFamily="34" charset="0"/>
              </a:rPr>
              <a:t>van Aalst, www.imergis.nl</a:t>
            </a:r>
            <a:endParaRPr lang="en-GB" sz="700" dirty="0">
              <a:latin typeface="Verdana" pitchFamily="34" charset="0"/>
            </a:endParaRPr>
          </a:p>
        </p:txBody>
      </p:sp>
      <p:sp>
        <p:nvSpPr>
          <p:cNvPr id="1039" name="Text Box 15"/>
          <p:cNvSpPr txBox="1">
            <a:spLocks noChangeArrowheads="1"/>
          </p:cNvSpPr>
          <p:nvPr userDrawn="1"/>
        </p:nvSpPr>
        <p:spPr bwMode="auto">
          <a:xfrm>
            <a:off x="8382000" y="6629400"/>
            <a:ext cx="606425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18000" tIns="10800" rIns="18000" bIns="10800">
            <a:spAutoFit/>
          </a:bodyPr>
          <a:lstStyle/>
          <a:p>
            <a:pPr algn="r">
              <a:defRPr/>
            </a:pPr>
            <a:r>
              <a:rPr lang="nl-NL" sz="900">
                <a:latin typeface="Verdana" pitchFamily="34" charset="0"/>
              </a:rPr>
              <a:t>Slide: </a:t>
            </a:r>
            <a:fld id="{09F88F66-9C82-4244-A191-4C11039B9A1A}" type="slidenum">
              <a:rPr lang="nl-NL" sz="900">
                <a:latin typeface="Verdana" pitchFamily="34" charset="0"/>
              </a:rPr>
              <a:pPr algn="r">
                <a:defRPr/>
              </a:pPr>
              <a:t>‹nr.›</a:t>
            </a:fld>
            <a:endParaRPr lang="en-GB" sz="900">
              <a:latin typeface="Verdana" pitchFamily="34" charset="0"/>
            </a:endParaRPr>
          </a:p>
        </p:txBody>
      </p:sp>
      <p:pic>
        <p:nvPicPr>
          <p:cNvPr id="2055" name="Picture 16" descr="Imergis logo smallsize tr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672" y="6148758"/>
            <a:ext cx="689199" cy="26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544629" y="509009"/>
            <a:ext cx="8274050" cy="10636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4000" dirty="0" smtClean="0">
                <a:solidFill>
                  <a:srgbClr val="F09E0A"/>
                </a:solidFill>
                <a:latin typeface="Franklin Gothic Heavy" pitchFamily="34" charset="0"/>
              </a:rPr>
              <a:t>OpenTopo op 1600 pixels/km</a:t>
            </a:r>
            <a:endParaRPr lang="en-GB" sz="3200" dirty="0" smtClean="0">
              <a:solidFill>
                <a:srgbClr val="7030A0"/>
              </a:solidFill>
              <a:latin typeface="Franklin Gothic Heavy" pitchFamily="34" charset="0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400881" y="5940573"/>
            <a:ext cx="6400800" cy="58739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nl-NL" sz="1200" b="1" dirty="0" smtClean="0">
                <a:latin typeface="Bookman Old Style" pitchFamily="18" charset="0"/>
              </a:rPr>
              <a:t>Jan-Willem van Aalst, Imergis Organisatiebloei</a:t>
            </a:r>
          </a:p>
          <a:p>
            <a:pPr eaLnBrk="1" hangingPunct="1"/>
            <a:r>
              <a:rPr lang="nl-NL" sz="1400" dirty="0" smtClean="0">
                <a:solidFill>
                  <a:schemeClr val="accent2"/>
                </a:solidFill>
              </a:rPr>
              <a:t>www.imergis.nl,   </a:t>
            </a:r>
            <a:r>
              <a:rPr lang="nl-NL" sz="1400" dirty="0" smtClean="0">
                <a:solidFill>
                  <a:schemeClr val="accent2"/>
                </a:solidFill>
              </a:rPr>
              <a:t>www.opentopo.nl      OSGEO </a:t>
            </a:r>
            <a:r>
              <a:rPr lang="nl-NL" sz="1400" dirty="0" err="1" smtClean="0">
                <a:solidFill>
                  <a:schemeClr val="accent2"/>
                </a:solidFill>
              </a:rPr>
              <a:t>nieuwjaarsborrel</a:t>
            </a:r>
            <a:r>
              <a:rPr lang="nl-NL" sz="1400" dirty="0" smtClean="0">
                <a:solidFill>
                  <a:schemeClr val="accent2"/>
                </a:solidFill>
              </a:rPr>
              <a:t>,</a:t>
            </a:r>
            <a:r>
              <a:rPr lang="nl-NL" sz="1100" dirty="0" smtClean="0">
                <a:latin typeface="Arial" charset="0"/>
              </a:rPr>
              <a:t> januari </a:t>
            </a:r>
            <a:r>
              <a:rPr lang="nl-NL" sz="1100" dirty="0" smtClean="0">
                <a:latin typeface="Arial" charset="0"/>
              </a:rPr>
              <a:t>2015</a:t>
            </a:r>
            <a:endParaRPr lang="en-GB" sz="1100" dirty="0" smtClean="0">
              <a:latin typeface="Arial" charset="0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" y="1180148"/>
            <a:ext cx="8907831" cy="4705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084411" y="71438"/>
            <a:ext cx="92762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700" b="1" dirty="0" smtClean="0"/>
              <a:t>AHN2</a:t>
            </a:r>
            <a:endParaRPr lang="nl-NL" sz="2700" b="1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5" y="1320126"/>
            <a:ext cx="8789814" cy="4230831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248798" y="799123"/>
            <a:ext cx="16473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000" b="1" i="1" dirty="0" smtClean="0"/>
              <a:t>1.25m / pixel</a:t>
            </a:r>
            <a:endParaRPr lang="nl-NL" sz="2000" b="1" i="1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096985" y="799123"/>
            <a:ext cx="1496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000" b="1" i="1" dirty="0" smtClean="0"/>
              <a:t>0.5m / pixel</a:t>
            </a:r>
            <a:endParaRPr lang="nl-NL" sz="2000" b="1" i="1" dirty="0"/>
          </a:p>
        </p:txBody>
      </p:sp>
    </p:spTree>
    <p:extLst>
      <p:ext uri="{BB962C8B-B14F-4D97-AF65-F5344CB8AC3E}">
        <p14:creationId xmlns:p14="http://schemas.microsoft.com/office/powerpoint/2010/main" val="141366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160219" y="71438"/>
            <a:ext cx="27760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700" b="1" dirty="0" smtClean="0"/>
              <a:t>Wegen: breedtes</a:t>
            </a:r>
            <a:endParaRPr lang="nl-NL" sz="2700" b="1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14239"/>
            <a:ext cx="5223760" cy="4941394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579" y="1114239"/>
            <a:ext cx="3777421" cy="4941394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320120" y="671957"/>
            <a:ext cx="20739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000" b="1" i="1" dirty="0" smtClean="0"/>
              <a:t>A2 bij Vinkeveen</a:t>
            </a:r>
            <a:endParaRPr lang="nl-NL" sz="2000" b="1" i="1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168668" y="671955"/>
            <a:ext cx="2104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000" b="1" i="1" dirty="0" smtClean="0"/>
              <a:t>Industrie Ommen</a:t>
            </a:r>
            <a:endParaRPr lang="nl-NL" sz="2000" b="1" i="1" dirty="0"/>
          </a:p>
        </p:txBody>
      </p:sp>
    </p:spTree>
    <p:extLst>
      <p:ext uri="{BB962C8B-B14F-4D97-AF65-F5344CB8AC3E}">
        <p14:creationId xmlns:p14="http://schemas.microsoft.com/office/powerpoint/2010/main" val="208530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11303" y="71438"/>
            <a:ext cx="44738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700" b="1" dirty="0" smtClean="0"/>
              <a:t>Gebouwen: BAG en/of BRT?</a:t>
            </a:r>
            <a:endParaRPr lang="nl-NL" sz="2700" b="1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5" y="1265627"/>
            <a:ext cx="8553816" cy="4463893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76772" y="793069"/>
            <a:ext cx="79429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000" b="1" i="1" dirty="0" smtClean="0"/>
              <a:t>’s-Hertogenbosch: BAG en BRT panden beide half transparant aan</a:t>
            </a:r>
            <a:endParaRPr lang="nl-NL" sz="2000" b="1" i="1" dirty="0"/>
          </a:p>
        </p:txBody>
      </p:sp>
    </p:spTree>
    <p:extLst>
      <p:ext uri="{BB962C8B-B14F-4D97-AF65-F5344CB8AC3E}">
        <p14:creationId xmlns:p14="http://schemas.microsoft.com/office/powerpoint/2010/main" val="219183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11303" y="71438"/>
            <a:ext cx="447384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700" b="1" dirty="0" smtClean="0"/>
              <a:t>Gebouwen: BAG en/of BRT?</a:t>
            </a:r>
            <a:endParaRPr lang="nl-NL" sz="2700" b="1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30" y="1011291"/>
            <a:ext cx="3918145" cy="5113979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82" y="1011291"/>
            <a:ext cx="3837375" cy="511650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96312" y="671957"/>
            <a:ext cx="37215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1800" b="1" i="1" dirty="0" smtClean="0"/>
              <a:t>Alleen BAG panden en BRT “tank”</a:t>
            </a:r>
            <a:endParaRPr lang="nl-NL" sz="1800" b="1" i="1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970803" y="671956"/>
            <a:ext cx="187012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1800" b="1" i="1" dirty="0" smtClean="0"/>
              <a:t>BAG en BRT alles</a:t>
            </a:r>
            <a:endParaRPr lang="nl-NL" sz="1800" b="1" i="1" dirty="0"/>
          </a:p>
        </p:txBody>
      </p:sp>
    </p:spTree>
    <p:extLst>
      <p:ext uri="{BB962C8B-B14F-4D97-AF65-F5344CB8AC3E}">
        <p14:creationId xmlns:p14="http://schemas.microsoft.com/office/powerpoint/2010/main" val="246088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868080" y="71438"/>
            <a:ext cx="536031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700" b="1" dirty="0" smtClean="0"/>
              <a:t>Plaatsing van Top25namen </a:t>
            </a:r>
            <a:r>
              <a:rPr lang="nl-NL" sz="2700" b="1" dirty="0" err="1" smtClean="0"/>
              <a:t>labels</a:t>
            </a:r>
            <a:endParaRPr lang="nl-NL" sz="2700" b="1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6" y="806760"/>
            <a:ext cx="7914708" cy="1942116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5" y="3000030"/>
            <a:ext cx="7272811" cy="323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8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732817" y="55536"/>
            <a:ext cx="5630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Bonus: BGT vergelijking 1:6.250</a:t>
            </a:r>
            <a:endParaRPr lang="nl-NL" sz="24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1" y="847785"/>
            <a:ext cx="3880901" cy="5174535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11" y="847785"/>
            <a:ext cx="3777215" cy="530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690342" y="55536"/>
            <a:ext cx="57157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Bonus: OpenTopo met PDOK </a:t>
            </a:r>
            <a:r>
              <a:rPr lang="nl-NL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lufo</a:t>
            </a:r>
            <a:endParaRPr lang="nl-NL" sz="24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2" y="488817"/>
            <a:ext cx="8938109" cy="604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6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19126" y="55536"/>
            <a:ext cx="14582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Vragen?</a:t>
            </a:r>
            <a:endParaRPr lang="nl-NL" sz="24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2" y="1368572"/>
            <a:ext cx="4278302" cy="4278302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37056" y="738566"/>
            <a:ext cx="302800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1800" b="1" i="1" dirty="0" smtClean="0"/>
              <a:t>Moeder Aarde, </a:t>
            </a:r>
            <a:r>
              <a:rPr lang="nl-NL" sz="1800" b="1" i="1" dirty="0" err="1" smtClean="0"/>
              <a:t>Abtswoude</a:t>
            </a:r>
            <a:r>
              <a:rPr lang="nl-NL" sz="1800" b="1" i="1" dirty="0" smtClean="0"/>
              <a:t>, </a:t>
            </a:r>
          </a:p>
          <a:p>
            <a:pPr algn="ctr" eaLnBrk="1" hangingPunct="1"/>
            <a:r>
              <a:rPr lang="nl-NL" sz="1800" b="1" i="1" dirty="0" smtClean="0"/>
              <a:t>OpenTopo 1600 </a:t>
            </a:r>
            <a:r>
              <a:rPr lang="nl-NL" sz="1800" b="1" i="1" dirty="0" err="1" smtClean="0"/>
              <a:t>pix</a:t>
            </a:r>
            <a:r>
              <a:rPr lang="nl-NL" sz="1800" b="1" i="1" dirty="0" smtClean="0"/>
              <a:t>/km</a:t>
            </a:r>
            <a:endParaRPr lang="nl-NL" sz="1800" b="1" i="1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462755" y="738565"/>
            <a:ext cx="287411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1800" b="1" i="1" dirty="0" smtClean="0"/>
              <a:t>Moeder Aarde, </a:t>
            </a:r>
            <a:r>
              <a:rPr lang="nl-NL" sz="1800" b="1" i="1" dirty="0" err="1" smtClean="0"/>
              <a:t>Abtswoude</a:t>
            </a:r>
            <a:endParaRPr lang="nl-NL" sz="1800" b="1" i="1" dirty="0" smtClean="0"/>
          </a:p>
          <a:p>
            <a:pPr algn="ctr" eaLnBrk="1" hangingPunct="1"/>
            <a:r>
              <a:rPr lang="nl-NL" sz="1800" b="1" i="1" dirty="0" smtClean="0"/>
              <a:t>Google </a:t>
            </a:r>
            <a:r>
              <a:rPr lang="nl-NL" sz="1800" b="1" i="1" dirty="0" err="1" smtClean="0"/>
              <a:t>Maps</a:t>
            </a:r>
            <a:r>
              <a:rPr lang="nl-NL" sz="1800" b="1" i="1" dirty="0" smtClean="0"/>
              <a:t> foto</a:t>
            </a:r>
            <a:endParaRPr lang="nl-NL" sz="1800" b="1" i="1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17" y="1368572"/>
            <a:ext cx="4258090" cy="42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04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33390" y="865094"/>
            <a:ext cx="8229600" cy="515619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Aanleiding voor de 1600 </a:t>
            </a:r>
            <a:r>
              <a:rPr lang="nl-NL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pix</a:t>
            </a:r>
            <a:r>
              <a:rPr lang="nl-NL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/km versie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Overzicht van issues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File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Terrein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AHN2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Wegen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Gebouwen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Labels</a:t>
            </a:r>
            <a:endParaRPr lang="nl-NL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Bonus: BGT-vergelijking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Bonus: </a:t>
            </a:r>
            <a:r>
              <a:rPr lang="nl-NL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Lufo</a:t>
            </a:r>
            <a:endParaRPr lang="nl-NL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nl-NL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Discussie</a:t>
            </a:r>
            <a:endParaRPr lang="nl-NL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nl-NL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buNone/>
            </a:pPr>
            <a:r>
              <a:rPr lang="nl-NL" sz="18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Duur: </a:t>
            </a:r>
            <a:r>
              <a:rPr lang="nl-NL" sz="18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15</a:t>
            </a:r>
            <a:r>
              <a:rPr lang="nl-NL" sz="18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nl-NL" sz="18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minuten</a:t>
            </a:r>
          </a:p>
          <a:p>
            <a:endParaRPr lang="nl-NL" sz="24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nl-NL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79596" y="71438"/>
            <a:ext cx="4337209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1900" b="1" dirty="0" smtClean="0"/>
              <a:t>Overzicht van inhoud van presentatie</a:t>
            </a:r>
            <a:endParaRPr lang="nl-NL" sz="1900" b="1" dirty="0"/>
          </a:p>
        </p:txBody>
      </p:sp>
    </p:spTree>
    <p:extLst>
      <p:ext uri="{BB962C8B-B14F-4D97-AF65-F5344CB8AC3E}">
        <p14:creationId xmlns:p14="http://schemas.microsoft.com/office/powerpoint/2010/main" val="253078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6871" y="806434"/>
            <a:ext cx="8306129" cy="5340030"/>
          </a:xfrm>
        </p:spPr>
        <p:txBody>
          <a:bodyPr/>
          <a:lstStyle/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nl-NL" sz="2800" b="1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“800 </a:t>
            </a:r>
            <a:r>
              <a:rPr lang="nl-NL" sz="2800" b="1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pix</a:t>
            </a:r>
            <a:r>
              <a:rPr lang="nl-NL" sz="2800" b="1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/km aardig, maar </a:t>
            </a:r>
            <a:r>
              <a:rPr lang="nl-NL" sz="2800" b="1" i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Geolocator</a:t>
            </a:r>
            <a:r>
              <a:rPr lang="nl-NL" sz="2800" b="1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moet tot op huisnummer-zoomniveau kunnen tonen.”</a:t>
            </a:r>
            <a:br>
              <a:rPr lang="nl-NL" sz="2800" b="1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nl-NL" sz="2800" b="1" i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nl-NL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400 </a:t>
            </a:r>
            <a:r>
              <a:rPr lang="nl-NL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pix</a:t>
            </a:r>
            <a:r>
              <a:rPr lang="nl-NL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/km ~ 1:25.000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nl-NL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800 </a:t>
            </a:r>
            <a:r>
              <a:rPr lang="nl-NL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pix</a:t>
            </a:r>
            <a:r>
              <a:rPr lang="nl-NL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/km ~ 1:12.500</a:t>
            </a:r>
            <a:r>
              <a:rPr lang="nl-NL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nl-NL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1600 </a:t>
            </a:r>
            <a:r>
              <a:rPr lang="nl-NL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pix</a:t>
            </a:r>
            <a:r>
              <a:rPr lang="nl-NL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/km ~ 1:6.250</a:t>
            </a: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endParaRPr lang="nl-NL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0" indent="0">
              <a:spcBef>
                <a:spcPts val="500"/>
              </a:spcBef>
              <a:spcAft>
                <a:spcPts val="500"/>
              </a:spcAft>
              <a:buNone/>
            </a:pPr>
            <a:r>
              <a:rPr lang="nl-NL" b="1" i="1" dirty="0" smtClean="0">
                <a:latin typeface="Verdana" pitchFamily="34" charset="0"/>
                <a:ea typeface="Verdana" pitchFamily="34" charset="0"/>
                <a:cs typeface="Verdana" pitchFamily="34" charset="0"/>
                <a:sym typeface="Wingdings" panose="05000000000000000000" pitchFamily="2" charset="2"/>
              </a:rPr>
              <a:t> </a:t>
            </a:r>
            <a:r>
              <a:rPr lang="nl-NL" b="1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“Tussen BRT en BGT…”</a:t>
            </a:r>
            <a:endParaRPr lang="nl-NL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475191" y="71438"/>
            <a:ext cx="214603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700" b="1" dirty="0" smtClean="0"/>
              <a:t>1. </a:t>
            </a:r>
            <a:r>
              <a:rPr lang="nl-NL" sz="2700" b="1" dirty="0" smtClean="0"/>
              <a:t>Aanleiding</a:t>
            </a:r>
            <a:endParaRPr lang="nl-NL" sz="2700" b="1" dirty="0"/>
          </a:p>
        </p:txBody>
      </p:sp>
    </p:spTree>
    <p:extLst>
      <p:ext uri="{BB962C8B-B14F-4D97-AF65-F5344CB8AC3E}">
        <p14:creationId xmlns:p14="http://schemas.microsoft.com/office/powerpoint/2010/main" val="65213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0" y="926511"/>
            <a:ext cx="8905813" cy="50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4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6871" y="806433"/>
            <a:ext cx="8306129" cy="4994859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nl-NL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968 bladen; hoe te genereren, onderhouden en archiveren?</a:t>
            </a:r>
            <a:br>
              <a:rPr lang="nl-NL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nl-NL" sz="28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nl-NL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Zichtbare mismatches in aansluiting van data van verschillende bronnen?</a:t>
            </a:r>
            <a:br>
              <a:rPr lang="nl-NL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nl-NL" sz="28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nl-NL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Plaatsing van Top25namen </a:t>
            </a:r>
            <a:r>
              <a:rPr lang="nl-NL" sz="28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labels</a:t>
            </a:r>
            <a:r>
              <a:rPr lang="nl-NL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?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nl-NL" sz="2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873339" y="71438"/>
            <a:ext cx="3349759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700" b="1" dirty="0" smtClean="0"/>
              <a:t>Overzicht van issues</a:t>
            </a:r>
            <a:endParaRPr lang="nl-NL" sz="2700" b="1" dirty="0"/>
          </a:p>
        </p:txBody>
      </p:sp>
    </p:spTree>
    <p:extLst>
      <p:ext uri="{BB962C8B-B14F-4D97-AF65-F5344CB8AC3E}">
        <p14:creationId xmlns:p14="http://schemas.microsoft.com/office/powerpoint/2010/main" val="110526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6871" y="806433"/>
            <a:ext cx="8306129" cy="5255251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nl-NL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800 </a:t>
            </a:r>
            <a:r>
              <a:rPr lang="nl-NL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pix</a:t>
            </a:r>
            <a:r>
              <a:rPr lang="nl-NL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/km: 8000 x 10000 </a:t>
            </a:r>
            <a:r>
              <a:rPr lang="nl-NL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pix</a:t>
            </a:r>
            <a:r>
              <a:rPr lang="nl-NL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/blad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Plus 0,5 km om elk kaartblad heen (</a:t>
            </a:r>
            <a:r>
              <a:rPr lang="nl-NL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ivm</a:t>
            </a: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nl-NL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labels</a:t>
            </a: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484 bladen: 180 GB / 26 GB </a:t>
            </a:r>
            <a:r>
              <a:rPr lang="nl-NL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TIFs</a:t>
            </a:r>
            <a:endParaRPr lang="nl-NL" sz="20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nl-NL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1600 </a:t>
            </a:r>
            <a:r>
              <a:rPr lang="nl-NL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pix</a:t>
            </a:r>
            <a:r>
              <a:rPr lang="nl-NL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/km: 16000 x 10000 </a:t>
            </a:r>
            <a:r>
              <a:rPr lang="nl-NL" sz="24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pix</a:t>
            </a:r>
            <a:r>
              <a:rPr lang="nl-NL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/blad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Plus 0,5 km om elk kaartblad heen (</a:t>
            </a:r>
            <a:r>
              <a:rPr lang="nl-NL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ivm</a:t>
            </a: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nl-NL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labels</a:t>
            </a: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968 bladen: 1 TB / 87 GB </a:t>
            </a:r>
            <a:r>
              <a:rPr lang="nl-NL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TIFs</a:t>
            </a:r>
            <a:endParaRPr lang="nl-NL" sz="20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nl-NL" sz="24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T.b.v. QGIS Print composer: 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index-</a:t>
            </a:r>
            <a:r>
              <a:rPr lang="nl-NL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shapefile</a:t>
            </a: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genereren met 968 </a:t>
            </a:r>
            <a:r>
              <a:rPr lang="nl-NL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bounding</a:t>
            </a: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nl-NL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boxes</a:t>
            </a:r>
            <a:endParaRPr lang="nl-NL" sz="20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Alle 140 kaartlagen in QGIS </a:t>
            </a:r>
            <a:r>
              <a:rPr lang="nl-NL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goedzetten</a:t>
            </a:r>
            <a:endParaRPr lang="nl-NL" sz="20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 druk op de knop: Atlas generator doet de rest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Genereren 968 </a:t>
            </a:r>
            <a:r>
              <a:rPr lang="nl-NL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TIFs</a:t>
            </a: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28 uur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Bijsnijden en comprimeren met GDAL: 10 uur</a:t>
            </a:r>
            <a:r>
              <a:rPr lang="nl-NL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nl-NL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133030" y="53271"/>
            <a:ext cx="283038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700" b="1" dirty="0" smtClean="0"/>
              <a:t>File management</a:t>
            </a:r>
            <a:endParaRPr lang="nl-NL" sz="2700" b="1" dirty="0"/>
          </a:p>
        </p:txBody>
      </p:sp>
    </p:spTree>
    <p:extLst>
      <p:ext uri="{BB962C8B-B14F-4D97-AF65-F5344CB8AC3E}">
        <p14:creationId xmlns:p14="http://schemas.microsoft.com/office/powerpoint/2010/main" val="6900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19" y="581339"/>
            <a:ext cx="4964896" cy="5843683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13538" y="71438"/>
            <a:ext cx="826937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700" b="1" dirty="0" smtClean="0"/>
              <a:t>484 x 2 bladen. Index-</a:t>
            </a:r>
            <a:r>
              <a:rPr lang="nl-NL" sz="2700" b="1" dirty="0" err="1" smtClean="0"/>
              <a:t>shapefile</a:t>
            </a:r>
            <a:r>
              <a:rPr lang="nl-NL" sz="2700" b="1" dirty="0" smtClean="0"/>
              <a:t> genereren in GML.</a:t>
            </a:r>
            <a:endParaRPr lang="nl-NL" sz="2700" b="1" dirty="0"/>
          </a:p>
        </p:txBody>
      </p:sp>
    </p:spTree>
    <p:extLst>
      <p:ext uri="{BB962C8B-B14F-4D97-AF65-F5344CB8AC3E}">
        <p14:creationId xmlns:p14="http://schemas.microsoft.com/office/powerpoint/2010/main" val="24927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/>
          <p:cNvSpPr>
            <a:spLocks noGrp="1"/>
          </p:cNvSpPr>
          <p:nvPr>
            <p:ph idx="1"/>
          </p:nvPr>
        </p:nvSpPr>
        <p:spPr>
          <a:xfrm>
            <a:off x="456871" y="806433"/>
            <a:ext cx="8306129" cy="4994859"/>
          </a:xfrm>
        </p:spPr>
        <p:txBody>
          <a:bodyPr/>
          <a:lstStyle/>
          <a:p>
            <a:pPr marL="0" indent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lang="nl-NL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Databronnen combineren op 1:6.250</a:t>
            </a:r>
            <a:endParaRPr lang="nl-NL" sz="28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0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298107" y="71438"/>
            <a:ext cx="250023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700" b="1" dirty="0" smtClean="0"/>
              <a:t>Terrein en OSM</a:t>
            </a:r>
            <a:endParaRPr lang="nl-NL" sz="2700" b="1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8" y="1035512"/>
            <a:ext cx="8909755" cy="4698651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2214" y="620014"/>
            <a:ext cx="57634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" tIns="0" rIns="18000" bIns="0">
            <a:spAutoFit/>
          </a:bodyPr>
          <a:lstStyle>
            <a:lvl1pPr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1pPr>
            <a:lvl2pPr marL="742950" indent="-28575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2pPr>
            <a:lvl3pPr marL="11430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3pPr>
            <a:lvl4pPr marL="16002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4pPr>
            <a:lvl5pPr marL="2057400" indent="-228600" eaLnBrk="0" hangingPunct="0">
              <a:defRPr sz="1700">
                <a:solidFill>
                  <a:schemeClr val="tx1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nl-NL" sz="2000" b="1" i="1" dirty="0" smtClean="0"/>
              <a:t>OSM wegenassen met BRT wegenassen er onder</a:t>
            </a:r>
            <a:endParaRPr lang="nl-NL" sz="2000" b="1" i="1" dirty="0"/>
          </a:p>
        </p:txBody>
      </p:sp>
    </p:spTree>
    <p:extLst>
      <p:ext uri="{BB962C8B-B14F-4D97-AF65-F5344CB8AC3E}">
        <p14:creationId xmlns:p14="http://schemas.microsoft.com/office/powerpoint/2010/main" val="11198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5521</TotalTime>
  <Words>286</Words>
  <Application>Microsoft Office PowerPoint</Application>
  <PresentationFormat>Diavoorstelling (4:3)</PresentationFormat>
  <Paragraphs>65</Paragraphs>
  <Slides>17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5" baseType="lpstr">
      <vt:lpstr>Arial</vt:lpstr>
      <vt:lpstr>Bookman Old Style</vt:lpstr>
      <vt:lpstr>Franklin Gothic Heavy</vt:lpstr>
      <vt:lpstr>Times New Roman</vt:lpstr>
      <vt:lpstr>Trebuchet MS</vt:lpstr>
      <vt:lpstr>Verdana</vt:lpstr>
      <vt:lpstr>Wingdings</vt:lpstr>
      <vt:lpstr>Default Design</vt:lpstr>
      <vt:lpstr>OpenTopo op 1600 pixels/km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ISC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Jan-Willem van Aalst</dc:creator>
  <cp:lastModifiedBy>Jan-Willem van Aalst</cp:lastModifiedBy>
  <cp:revision>627</cp:revision>
  <dcterms:created xsi:type="dcterms:W3CDTF">2004-05-16T17:54:47Z</dcterms:created>
  <dcterms:modified xsi:type="dcterms:W3CDTF">2015-01-10T12:16:44Z</dcterms:modified>
</cp:coreProperties>
</file>